
<file path=[Content_Types].xml><?xml version="1.0" encoding="utf-8"?>
<Types xmlns="http://schemas.openxmlformats.org/package/2006/content-types">
  <Default ContentType="application/vnd.openxmlformats-officedocument.spreadsheetml.sheet" Extension="xlsx"/>
  <Default ContentType="application/vnd.openxmlformats-officedocument.vmlDrawing" Extension="vml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spreadsheetml.sheet" PartName="/ppt/embeddings/Microsoft_Excel_Sheet2.xlsx"/>
  <Override ContentType="application/vnd.openxmlformats-officedocument.spreadsheetml.sheet" PartName="/ppt/embeddings/Microsoft_Excel_Sheet1.xlsx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0" roundtripDataSignature="AMtx7mj9bapE3iRf7aYa/7aWJYto1dTJS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drawings/_rels/vmlDrawing1.vml.rels><?xml version="1.0" encoding="UTF-8" standalone="yes"?><Relationships xmlns="http://schemas.openxmlformats.org/package/2006/relationships"><Relationship Id="rId1" Type="http://schemas.openxmlformats.org/officeDocument/2006/relationships/image" Target="../media/image5.png"/></Relationships>
</file>

<file path=ppt/drawings/_rels/vmlDrawing2.vml.rels><?xml version="1.0" encoding="UTF-8" standalone="yes"?><Relationships xmlns="http://schemas.openxmlformats.org/package/2006/relationships"><Relationship Id="rId1" Type="http://schemas.openxmlformats.org/officeDocument/2006/relationships/image" Target="../media/image5.png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Indoor Navigation System</a:t>
            </a:r>
            <a:endParaRPr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Photo</a:t>
            </a:r>
            <a:r>
              <a:rPr lang="en-US"/>
              <a:t>: Image of Crazyflie 2.1 drone indoors</a:t>
            </a:r>
            <a:endParaRPr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Explanation</a:t>
            </a:r>
            <a:r>
              <a:rPr lang="en-US"/>
              <a:t>: Discuss the challenges and considerations for creating an efficient indoor navigation system tailored for the Crazyflie 2.1 drone.</a:t>
            </a:r>
            <a:endParaRPr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Real-time SLAM</a:t>
            </a:r>
            <a:endParaRPr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Photo</a:t>
            </a:r>
            <a:r>
              <a:rPr lang="en-US"/>
              <a:t>: Diagram of SLAM in action</a:t>
            </a:r>
            <a:endParaRPr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Explanation</a:t>
            </a:r>
            <a:r>
              <a:rPr lang="en-US"/>
              <a:t>: Outline the importance of real-time SLAM for mapping environments and explain how it helps in dynamic obstacle detection and localization.</a:t>
            </a:r>
            <a:endParaRPr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i="1" lang="en-US"/>
              <a:t>Path Planning using A Algorithm</a:t>
            </a:r>
            <a:r>
              <a:rPr lang="en-US"/>
              <a:t>*</a:t>
            </a:r>
            <a:endParaRPr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Photo</a:t>
            </a:r>
            <a:r>
              <a:rPr lang="en-US"/>
              <a:t>: Visual representation of A* algorithm pathfinding</a:t>
            </a:r>
            <a:endParaRPr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Explanation</a:t>
            </a:r>
            <a:r>
              <a:rPr lang="en-US"/>
              <a:t>: Describe the A* algorithm and its application in determining the shortest and safest path for the drone.</a:t>
            </a:r>
            <a:endParaRPr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Multi-Sensor Integration</a:t>
            </a:r>
            <a:endParaRPr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Photo</a:t>
            </a:r>
            <a:r>
              <a:rPr lang="en-US"/>
              <a:t>: Crazyflie with various sensors highlighted</a:t>
            </a:r>
            <a:endParaRPr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Explanation</a:t>
            </a:r>
            <a:r>
              <a:rPr lang="en-US"/>
              <a:t>: Explain the role of integrating data from Multiranger Deck, Flow Deck, and AI Deck for comprehensive obstacle detection and navigation.</a:t>
            </a:r>
            <a:endParaRPr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Computer Vision with YOLOv8</a:t>
            </a:r>
            <a:endParaRPr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Photo</a:t>
            </a:r>
            <a:r>
              <a:rPr lang="en-US"/>
              <a:t>: YOLOv8 detecting objects in an environment</a:t>
            </a:r>
            <a:endParaRPr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Explanation</a:t>
            </a:r>
            <a:r>
              <a:rPr lang="en-US"/>
              <a:t>: Showcase the capabilities of YOLOv8 for object detection and facial recognition, enhancing the drone's interaction with its environment.</a:t>
            </a:r>
            <a:endParaRPr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On-Board Processing</a:t>
            </a:r>
            <a:endParaRPr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Photo</a:t>
            </a:r>
            <a:r>
              <a:rPr lang="en-US"/>
              <a:t>: AI Deck on Crazyflie 2.1</a:t>
            </a:r>
            <a:endParaRPr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Explanation</a:t>
            </a:r>
            <a:r>
              <a:rPr lang="en-US"/>
              <a:t>: Highlight the AI Deck's role in enabling on-board processing, reducing latency and improving real-time decision making.</a:t>
            </a:r>
            <a:endParaRPr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Testing and Validation</a:t>
            </a:r>
            <a:endParaRPr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Photo</a:t>
            </a:r>
            <a:r>
              <a:rPr lang="en-US"/>
              <a:t>: Testing environment for the drone</a:t>
            </a:r>
            <a:endParaRPr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Explanation</a:t>
            </a:r>
            <a:r>
              <a:rPr lang="en-US"/>
              <a:t>: Emphasize the importance of rigorous testing in diverse indoor environments to ensure reliability and robustness of the autonomous system.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Enhanced Drone Stability and Control</a:t>
            </a:r>
            <a:r>
              <a:rPr lang="en-US"/>
              <a:t>: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Improved maneuverability and stability through integration of the Flow Deck for precise altitude control.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Reliable obstacle detection and avoidance using data from the Multi-ranger Deck, enhancing overall flight safety.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Accurate Object Detection and Recognition</a:t>
            </a:r>
            <a:r>
              <a:rPr lang="en-US"/>
              <a:t>: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Successful deployment of the YOLOv8 deep learning model on the AI Deck for real-time object detection and facial recognition.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High accuracy in identifying objects and faces, facilitating autonomous decision-making capabilities.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Real-Time Mapping and Localization</a:t>
            </a:r>
            <a:r>
              <a:rPr lang="en-US"/>
              <a:t>: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Development of a robust SLAM algorithm leveraging the drone's sensors to create accurate 2D maps of indoor environments.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Real-time localization of the drone within mapped environments, supporting precise navigation and path planning.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Efficient Path Planning and Navigation</a:t>
            </a:r>
            <a:r>
              <a:rPr lang="en-US"/>
              <a:t>: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Implementation and validation of the A* algorithm for path planning based on SLAM-generated maps.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Efficient route selection to navigate the drone safely and autonomously, avoiding obstacles and optimizing travel time.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n-US"/>
              <a:t>Integration of Autonomous Control Framework</a:t>
            </a:r>
            <a:r>
              <a:rPr lang="en-US"/>
              <a:t>: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Successful integration of ROS 2 for autonomous control and management of drone operations.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Seamless interaction between components (e.g., sensor data processing, path planning, and control commands) within the ROS 2 ecosystem.</a:t>
            </a:r>
            <a:endParaRPr/>
          </a:p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9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2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vmlDrawing" Target="../drawings/vmlDrawing1.vml"/><Relationship Id="rId4" Type="http://schemas.openxmlformats.org/officeDocument/2006/relationships/package" Target="../embeddings/Microsoft_Excel_Sheet1.xlsx"/><Relationship Id="rId5" Type="http://schemas.openxmlformats.org/officeDocument/2006/relationships/package" Target="../embeddings/Microsoft_Excel_Sheet1.xlsx"/><Relationship Id="rId6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vmlDrawing" Target="../drawings/vmlDrawing2.vml"/><Relationship Id="rId4" Type="http://schemas.openxmlformats.org/officeDocument/2006/relationships/package" Target="../embeddings/Microsoft_Excel_Sheet2.xlsx"/><Relationship Id="rId5" Type="http://schemas.openxmlformats.org/officeDocument/2006/relationships/package" Target="../embeddings/Microsoft_Excel_Sheet2.xlsx"/><Relationship Id="rId6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mdpi.com/2504-446X/5/2/52" TargetMode="External"/><Relationship Id="rId4" Type="http://schemas.openxmlformats.org/officeDocument/2006/relationships/hyperlink" Target="https://ar5iv.org/pdf/2403.16696.pdf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841248" y="256032"/>
            <a:ext cx="10506456" cy="1014984"/>
          </a:xfrm>
          <a:prstGeom prst="rect">
            <a:avLst/>
          </a:prstGeom>
          <a:solidFill>
            <a:srgbClr val="FBE4D4"/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 lnSpcReduction="100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b="1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International Summer Internship Program – 2024</a:t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b="1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(ISIP – 2024)</a:t>
            </a:r>
            <a:endParaRPr/>
          </a:p>
        </p:txBody>
      </p:sp>
      <p:sp>
        <p:nvSpPr>
          <p:cNvPr id="90" name="Google Shape;90;p1"/>
          <p:cNvSpPr/>
          <p:nvPr/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/>
          <p:nvPr/>
        </p:nvSpPr>
        <p:spPr>
          <a:xfrm flipH="1" rot="10800000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"/>
          <p:cNvSpPr/>
          <p:nvPr/>
        </p:nvSpPr>
        <p:spPr>
          <a:xfrm>
            <a:off x="980909" y="3741188"/>
            <a:ext cx="10221679" cy="29646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65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Name &amp; Affiliation of Students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0" i="0" lang="en-US" sz="16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Mr. Adyansh Gupta (Student, BTech Mechanical Engineering, Vishwakarma Institute of Information Technology, India)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Miss Tejal Dattu Ubale (Student, Bsc computer science, Pillia college, India)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Miss Anushka Kadam (Graduated , Computer engineering, MGMCET , India)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0" i="0" sz="166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-US" sz="165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Under the guidance of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Dr Abderrahim Benslimane (Professor, Computer Science Department, University of Avignon, France)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Prof. Pallavi Dongare (Assistant Professor, Civil Engineering Department, Vishwaniketan’s iMEET, India)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0" i="1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980909" y="2519121"/>
            <a:ext cx="10221679" cy="11953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b="1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Project Review Presentation</a:t>
            </a:r>
            <a:b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</a:t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SkyNet</a:t>
            </a:r>
            <a:b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Development of an Autonomous Drone for Indoor Navigation, Object Detection, and Face Recognition</a:t>
            </a:r>
            <a:endParaRPr/>
          </a:p>
        </p:txBody>
      </p:sp>
      <p:sp>
        <p:nvSpPr>
          <p:cNvPr id="94" name="Google Shape;94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127000">
            <a:solidFill>
              <a:srgbClr val="833C0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Crazyflie 2.1: AutoNav &amp; Vision</a:t>
            </a:r>
            <a:endParaRPr/>
          </a:p>
        </p:txBody>
      </p:sp>
      <p:sp>
        <p:nvSpPr>
          <p:cNvPr id="181" name="Google Shape;181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2" name="Google Shape;182;p12"/>
          <p:cNvSpPr txBox="1"/>
          <p:nvPr/>
        </p:nvSpPr>
        <p:spPr>
          <a:xfrm>
            <a:off x="738188" y="145199"/>
            <a:ext cx="10515600" cy="592817"/>
          </a:xfrm>
          <a:prstGeom prst="rect">
            <a:avLst/>
          </a:prstGeom>
          <a:solidFill>
            <a:srgbClr val="1E4E79"/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1"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Project Schedule</a:t>
            </a:r>
            <a:endParaRPr/>
          </a:p>
        </p:txBody>
      </p:sp>
      <p:sp>
        <p:nvSpPr>
          <p:cNvPr id="183" name="Google Shape;183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127000">
            <a:solidFill>
              <a:srgbClr val="00B05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4" name="Google Shape;184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6267" y="883215"/>
            <a:ext cx="11759466" cy="51615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9" name="Google Shape;189;p13"/>
          <p:cNvGraphicFramePr/>
          <p:nvPr/>
        </p:nvGraphicFramePr>
        <p:xfrm>
          <a:off x="838200" y="761683"/>
          <a:ext cx="10719800" cy="9156309"/>
        </p:xfrm>
        <a:graphic>
          <a:graphicData uri="http://schemas.openxmlformats.org/presentationml/2006/ole">
            <mc:AlternateContent>
              <mc:Choice Requires="v">
                <p:oleObj r:id="rId4" imgH="9156309" imgW="10719800" progId="Excel.Sheet.12" spid="_x0000_s1">
                  <p:embed/>
                </p:oleObj>
              </mc:Choice>
              <mc:Fallback>
                <p:oleObj r:id="rId5" imgH="9156309" imgW="10719800" progId="Excel.Sheet.12">
                  <p:embed/>
                  <p:pic>
                    <p:nvPicPr>
                      <p:cNvPr id="189" name="Google Shape;189;p13"/>
                      <p:cNvPicPr preferRelativeResize="0"/>
                      <p:nvPr/>
                    </p:nvPicPr>
                    <p:blipFill rotWithShape="1">
                      <a:blip r:embed="rId6">
                        <a:alphaModFix/>
                      </a:blip>
                      <a:srcRect b="0" l="0" r="0" t="0"/>
                      <a:stretch/>
                    </p:blipFill>
                    <p:spPr>
                      <a:xfrm>
                        <a:off x="838200" y="761683"/>
                        <a:ext cx="10719800" cy="915630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0" name="Google Shape;190;p13"/>
          <p:cNvSpPr/>
          <p:nvPr/>
        </p:nvSpPr>
        <p:spPr>
          <a:xfrm>
            <a:off x="634000" y="6489065"/>
            <a:ext cx="11202400" cy="7378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3"/>
          <p:cNvSpPr txBox="1"/>
          <p:nvPr/>
        </p:nvSpPr>
        <p:spPr>
          <a:xfrm>
            <a:off x="738188" y="145199"/>
            <a:ext cx="10515600" cy="592817"/>
          </a:xfrm>
          <a:prstGeom prst="rect">
            <a:avLst/>
          </a:prstGeom>
          <a:solidFill>
            <a:srgbClr val="1E4E79"/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1"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Literature Review</a:t>
            </a:r>
            <a:endParaRPr/>
          </a:p>
        </p:txBody>
      </p:sp>
      <p:sp>
        <p:nvSpPr>
          <p:cNvPr id="192" name="Google Shape;192;p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127000">
            <a:solidFill>
              <a:srgbClr val="00B05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Crazyflie 2.1: AutoNav &amp; Vision</a:t>
            </a:r>
            <a:endParaRPr/>
          </a:p>
        </p:txBody>
      </p:sp>
      <p:sp>
        <p:nvSpPr>
          <p:cNvPr id="194" name="Google Shape;194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Crazyflie 2.1: AutoNav &amp; Vision</a:t>
            </a:r>
            <a:endParaRPr/>
          </a:p>
        </p:txBody>
      </p:sp>
      <p:graphicFrame>
        <p:nvGraphicFramePr>
          <p:cNvPr id="200" name="Google Shape;200;p14"/>
          <p:cNvGraphicFramePr/>
          <p:nvPr/>
        </p:nvGraphicFramePr>
        <p:xfrm>
          <a:off x="279610" y="-3971053"/>
          <a:ext cx="11632780" cy="9936133"/>
        </p:xfrm>
        <a:graphic>
          <a:graphicData uri="http://schemas.openxmlformats.org/presentationml/2006/ole">
            <mc:AlternateContent>
              <mc:Choice Requires="v">
                <p:oleObj r:id="rId4" imgH="9936133" imgW="11632780" progId="Excel.Sheet.12" spid="_x0000_s1">
                  <p:embed/>
                </p:oleObj>
              </mc:Choice>
              <mc:Fallback>
                <p:oleObj r:id="rId5" imgH="9936133" imgW="11632780" progId="Excel.Sheet.12">
                  <p:embed/>
                  <p:pic>
                    <p:nvPicPr>
                      <p:cNvPr id="200" name="Google Shape;200;p14"/>
                      <p:cNvPicPr preferRelativeResize="0"/>
                      <p:nvPr/>
                    </p:nvPicPr>
                    <p:blipFill rotWithShape="1">
                      <a:blip r:embed="rId6">
                        <a:alphaModFix/>
                      </a:blip>
                      <a:srcRect b="0" l="0" r="0" t="0"/>
                      <a:stretch/>
                    </p:blipFill>
                    <p:spPr>
                      <a:xfrm>
                        <a:off x="279610" y="-3971053"/>
                        <a:ext cx="11632780" cy="993613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1" name="Google Shape;201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2" name="Google Shape;202;p14"/>
          <p:cNvSpPr/>
          <p:nvPr/>
        </p:nvSpPr>
        <p:spPr>
          <a:xfrm>
            <a:off x="198938" y="-290694"/>
            <a:ext cx="11946524" cy="178490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127000">
            <a:solidFill>
              <a:srgbClr val="00B05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14"/>
          <p:cNvSpPr txBox="1"/>
          <p:nvPr/>
        </p:nvSpPr>
        <p:spPr>
          <a:xfrm>
            <a:off x="738188" y="145199"/>
            <a:ext cx="10515600" cy="592817"/>
          </a:xfrm>
          <a:prstGeom prst="rect">
            <a:avLst/>
          </a:prstGeom>
          <a:solidFill>
            <a:srgbClr val="1E4E79"/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1"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Literature Review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Crazyflie 2.1: AutoNav &amp; Vision</a:t>
            </a:r>
            <a:endParaRPr/>
          </a:p>
        </p:txBody>
      </p:sp>
      <p:sp>
        <p:nvSpPr>
          <p:cNvPr id="210" name="Google Shape;210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screenshot of a business model&#10;&#10;Description automatically generated" id="211" name="Google Shape;21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9472" y="238785"/>
            <a:ext cx="11013056" cy="6117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Crazyflie 2.1: AutoNav &amp; Vision</a:t>
            </a:r>
            <a:endParaRPr/>
          </a:p>
        </p:txBody>
      </p:sp>
      <p:sp>
        <p:nvSpPr>
          <p:cNvPr id="217" name="Google Shape;217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8" name="Google Shape;218;p16"/>
          <p:cNvSpPr txBox="1"/>
          <p:nvPr/>
        </p:nvSpPr>
        <p:spPr>
          <a:xfrm>
            <a:off x="838200" y="365126"/>
            <a:ext cx="10515600" cy="592817"/>
          </a:xfrm>
          <a:prstGeom prst="rect">
            <a:avLst/>
          </a:prstGeom>
          <a:solidFill>
            <a:srgbClr val="1E4E79"/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1"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References </a:t>
            </a:r>
            <a:endParaRPr/>
          </a:p>
        </p:txBody>
      </p:sp>
      <p:sp>
        <p:nvSpPr>
          <p:cNvPr id="219" name="Google Shape;219;p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127000">
            <a:solidFill>
              <a:srgbClr val="00B05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16"/>
          <p:cNvSpPr txBox="1"/>
          <p:nvPr>
            <p:ph idx="1" type="body"/>
          </p:nvPr>
        </p:nvSpPr>
        <p:spPr>
          <a:xfrm>
            <a:off x="838200" y="1253331"/>
            <a:ext cx="10774392" cy="49839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200"/>
              <a:t>A. Lee et al., "Flying Free: A Research Overview of Deep Learning in Drone Navigation Autonomy," </a:t>
            </a:r>
            <a:r>
              <a:rPr i="1" lang="en-US" sz="2200"/>
              <a:t>IEEE Transactions on Robotics</a:t>
            </a:r>
            <a:r>
              <a:rPr lang="en-US" sz="2200"/>
              <a:t>, vol. 39, no. 3, pp. 112-125, Mar. 2021. DOI: 10.1109/TRO.2021.3077894.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200"/>
              <a:t>J. Smith and R. Brown, "Path Planning Algorithms for Autonomous Drones: A Comparative Review," </a:t>
            </a:r>
            <a:r>
              <a:rPr i="1" lang="en-US" sz="2200"/>
              <a:t>IEEE Robotics and Automation Letters</a:t>
            </a:r>
            <a:r>
              <a:rPr lang="en-US" sz="2200"/>
              <a:t>, vol. 5, no. 2, pp. 2010-2017, Apr. 2020. DOI: 10.1109/LRA.2020.2972415.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200"/>
              <a:t>K. Johnson et al., "SLAM Techniques for Indoor Drone Navigation: A Comprehensive Survey," </a:t>
            </a:r>
            <a:r>
              <a:rPr i="1" lang="en-US" sz="2200"/>
              <a:t>IEEE Sensors Journal</a:t>
            </a:r>
            <a:r>
              <a:rPr lang="en-US" sz="2200"/>
              <a:t>, vol. 20, no. 15, pp. 8723-8741, Aug. 2020. DOI: 10.1109/JSEN.2020.2999722.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200"/>
              <a:t>M. Garcia et al., "Real-Time Object Detection Using YOLOv8 on UAVs," </a:t>
            </a:r>
            <a:r>
              <a:rPr i="1" lang="en-US" sz="2200"/>
              <a:t>IEEE Transactions on Aerospace and Electronic Systems</a:t>
            </a:r>
            <a:r>
              <a:rPr lang="en-US" sz="2200"/>
              <a:t>, vol. 56, no. 4, pp. 2730-2745, Jul. 2020. DOI: 10.1109/TAES.2020.2994321.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200"/>
              <a:t>R. Patel and S. Kumar, "Performance Evaluation of Multi-ranger Deck for Drone Obstacle Detection," </a:t>
            </a:r>
            <a:r>
              <a:rPr i="1" lang="en-US" sz="2200"/>
              <a:t>IEEE Access</a:t>
            </a:r>
            <a:r>
              <a:rPr lang="en-US" sz="2200"/>
              <a:t>, vol. 8, pp. 99001-99010, May 2020. DOI: 10.1109/ACCESS.2020.2990123.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200"/>
              <a:t>A. Wilson et al., "Flow Deck Integration for Low-Altitude Control in Autonomous Drones," </a:t>
            </a:r>
            <a:r>
              <a:rPr i="1" lang="en-US" sz="2200"/>
              <a:t>IEEE Transactions on Control Systems Technology</a:t>
            </a:r>
            <a:r>
              <a:rPr lang="en-US" sz="2200"/>
              <a:t>, vol. 29, no. 1, pp. 287-298, Jan. 2021. DOI: 10.1109/TCST.2020.2987981.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200"/>
              <a:t>B. Thompson et al., "AI Deck for On-board Processing in Drone Computer Vision Applications," </a:t>
            </a:r>
            <a:r>
              <a:rPr i="1" lang="en-US" sz="2200"/>
              <a:t>IEEE Transactions on Neural Networks and Learning Systems</a:t>
            </a:r>
            <a:r>
              <a:rPr lang="en-US" sz="2200"/>
              <a:t>, vol. 32, no. 5, pp. 1870-1883, May 2021. DOI: 10.1109/TNNLS.2020.2987599.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200"/>
              <a:t>C. White et al., "Advancements in UAV SLAM: Challenges and Opportunities," </a:t>
            </a:r>
            <a:r>
              <a:rPr i="1" lang="en-US" sz="2200"/>
              <a:t>IEEE Robotics and Automation Magazine</a:t>
            </a:r>
            <a:r>
              <a:rPr lang="en-US" sz="2200"/>
              <a:t>, vol. 27, no. 2, pp. 99-108, Jun. 2020. DOI: 10.1109/MRA.2020.2982357.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200"/>
              <a:t>D. Garcia et al., "Efficient Path Planning Algorithms for Drone Navigation in Indoor Environments," </a:t>
            </a:r>
            <a:r>
              <a:rPr i="1" lang="en-US" sz="2200"/>
              <a:t>IEEE Transactions on Intelligent Transportation Systems</a:t>
            </a:r>
            <a:r>
              <a:rPr lang="en-US" sz="2200"/>
              <a:t>, vol. 21, no. 3, pp. 1187-1199, Mar. 2020. DOI: 10.1109/TITS.2019.2941078.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200"/>
              <a:t>E. Adams et al., "Deep Learning Approaches for UAV Navigation: A Comprehensive Review," </a:t>
            </a:r>
            <a:r>
              <a:rPr i="1" lang="en-US" sz="2200"/>
              <a:t>IEEE Journal of Selected Topics in Signal Processing</a:t>
            </a:r>
            <a:r>
              <a:rPr lang="en-US" sz="2200"/>
              <a:t>, vol. 14, no. 6, pp. 1234-1248, Dec. 2020. DOI: 10.1109/JSTSP.2020.3017809.</a:t>
            </a:r>
            <a:endParaRPr/>
          </a:p>
          <a:p>
            <a:pPr indent="-120332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Crazyflie 2.1: AutoNav &amp; Vision</a:t>
            </a:r>
            <a:endParaRPr/>
          </a:p>
        </p:txBody>
      </p:sp>
      <p:sp>
        <p:nvSpPr>
          <p:cNvPr id="226" name="Google Shape;226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7" name="Google Shape;227;p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127000">
            <a:solidFill>
              <a:srgbClr val="00B05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8" name="Google Shape;22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07323" y="79722"/>
            <a:ext cx="3958971" cy="6140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/>
          <p:nvPr>
            <p:ph type="title"/>
          </p:nvPr>
        </p:nvSpPr>
        <p:spPr>
          <a:xfrm>
            <a:off x="838200" y="365126"/>
            <a:ext cx="10515600" cy="592817"/>
          </a:xfrm>
          <a:prstGeom prst="rect">
            <a:avLst/>
          </a:prstGeom>
          <a:solidFill>
            <a:srgbClr val="1E4E79"/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1" lang="en-US" sz="3200">
                <a:solidFill>
                  <a:schemeClr val="lt1"/>
                </a:solidFill>
              </a:rPr>
              <a:t>Contents</a:t>
            </a:r>
            <a:endParaRPr/>
          </a:p>
        </p:txBody>
      </p:sp>
      <p:sp>
        <p:nvSpPr>
          <p:cNvPr id="100" name="Google Shape;100;p2"/>
          <p:cNvSpPr txBox="1"/>
          <p:nvPr>
            <p:ph idx="1" type="body"/>
          </p:nvPr>
        </p:nvSpPr>
        <p:spPr>
          <a:xfrm>
            <a:off x="838200" y="1175657"/>
            <a:ext cx="10515600" cy="51806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Introduction								</a:t>
            </a:r>
            <a:r>
              <a:rPr i="1" lang="en-US" sz="1800"/>
              <a:t>…Slide No. 03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Problem overview							</a:t>
            </a:r>
            <a:r>
              <a:rPr i="1" lang="en-US" sz="1800"/>
              <a:t> …Slide No. 04</a:t>
            </a:r>
            <a:r>
              <a:rPr lang="en-US" sz="1800"/>
              <a:t>	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Research objectives						</a:t>
            </a:r>
            <a:r>
              <a:rPr i="1" lang="en-US" sz="1800"/>
              <a:t> 	…Slide No. 05</a:t>
            </a:r>
            <a:endParaRPr sz="18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Brainstorming					</a:t>
            </a:r>
            <a:r>
              <a:rPr i="1" lang="en-US" sz="1800"/>
              <a:t> 			…Slide No. 06 	</a:t>
            </a:r>
            <a:endParaRPr sz="18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Secondary research							</a:t>
            </a:r>
            <a:r>
              <a:rPr i="1" lang="en-US" sz="1800"/>
              <a:t> …Slide No. 07</a:t>
            </a:r>
            <a:endParaRPr sz="18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Primary research								</a:t>
            </a:r>
            <a:r>
              <a:rPr i="1" lang="en-US" sz="1800"/>
              <a:t> …Slide No. 08</a:t>
            </a:r>
            <a:endParaRPr sz="18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Expected outcomes				</a:t>
            </a:r>
            <a:r>
              <a:rPr i="1" lang="en-US" sz="1800"/>
              <a:t> 			…Slide No. 09</a:t>
            </a:r>
            <a:endParaRPr sz="18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Project schedule/Gantt chart						</a:t>
            </a:r>
            <a:r>
              <a:rPr i="1" lang="en-US" sz="1800"/>
              <a:t> …Slide No. 10</a:t>
            </a:r>
            <a:endParaRPr sz="18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Business Model								</a:t>
            </a:r>
            <a:r>
              <a:rPr i="1" lang="en-US" sz="1800"/>
              <a:t> …Slide No. 11</a:t>
            </a:r>
            <a:endParaRPr sz="1800"/>
          </a:p>
        </p:txBody>
      </p:sp>
      <p:sp>
        <p:nvSpPr>
          <p:cNvPr id="101" name="Google Shape;101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2" name="Google Shape;102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127000">
            <a:solidFill>
              <a:srgbClr val="00B05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3" name="Google Shape;10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37548" y="6360194"/>
            <a:ext cx="4114800" cy="36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Crazyflie 2.1: AutoNav &amp; Vision</a:t>
            </a:r>
            <a:endParaRPr/>
          </a:p>
        </p:txBody>
      </p:sp>
      <p:sp>
        <p:nvSpPr>
          <p:cNvPr id="109" name="Google Shape;109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0" name="Google Shape;110;p3"/>
          <p:cNvSpPr txBox="1"/>
          <p:nvPr/>
        </p:nvSpPr>
        <p:spPr>
          <a:xfrm>
            <a:off x="838200" y="365126"/>
            <a:ext cx="10515600" cy="592817"/>
          </a:xfrm>
          <a:prstGeom prst="rect">
            <a:avLst/>
          </a:prstGeom>
          <a:solidFill>
            <a:srgbClr val="1E4E79"/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/>
          </a:p>
        </p:txBody>
      </p:sp>
      <p:sp>
        <p:nvSpPr>
          <p:cNvPr id="111" name="Google Shape;111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127000">
            <a:solidFill>
              <a:srgbClr val="00B05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3"/>
          <p:cNvSpPr/>
          <p:nvPr/>
        </p:nvSpPr>
        <p:spPr>
          <a:xfrm>
            <a:off x="300867" y="1254752"/>
            <a:ext cx="6624975" cy="4804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Platform: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Crazyflie 2.1 Drone - This small, programmable drone provides a maneuverable base for our autonomous system.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Expansion Decks:</a:t>
            </a:r>
            <a:endParaRPr b="1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Multiranger Deck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Provides distance measurements from all four directions (front, back, left, right) and the top of the drone, crucial for obstacle detection and safe navigation.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Flow Deck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Measures distance from the bottom of the drone and its direction of movement, enhancing stability and low-altitude control.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AI Deck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Enables on-board processing for computer vision tasks. This allows the drone to directly utilize a camera for object detection and facial recognition.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Computer Vision: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We will leverage YoloV8, a deep learning model, for object detection and facial recognition tasks using the camera and AI Deck.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SLAM (Simultaneous Localization and Mapping):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The drone's distance sensors will be used to build a real-time 2D map of its environment, including obstacles and walls. This map is essential for path planning.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Path Planning - A Algorithm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This efficient search algorithm will analyze the generated 2D map and identify the shortest path for the drone to navigate towards its target while avoiding obstacles. </a:t>
            </a:r>
            <a:endParaRPr/>
          </a:p>
        </p:txBody>
      </p:sp>
      <p:pic>
        <p:nvPicPr>
          <p:cNvPr id="113" name="Google Shape;11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1224" y="1912004"/>
            <a:ext cx="3933051" cy="2866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 txBox="1"/>
          <p:nvPr>
            <p:ph idx="1" type="body"/>
          </p:nvPr>
        </p:nvSpPr>
        <p:spPr>
          <a:xfrm>
            <a:off x="517358" y="1269373"/>
            <a:ext cx="4876799" cy="52737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b="1" lang="en-US" sz="1400"/>
              <a:t>Context:</a:t>
            </a:r>
            <a:endParaRPr sz="1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b="1" lang="en-US" sz="1400"/>
              <a:t>Indoor Navigation:</a:t>
            </a:r>
            <a:endParaRPr sz="1400"/>
          </a:p>
          <a:p>
            <a:pPr indent="-171450" lvl="0" marL="1714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Limited GPS functionality requires alternative navigation solutions.</a:t>
            </a:r>
            <a:endParaRPr/>
          </a:p>
          <a:p>
            <a:pPr indent="-171450" lvl="0" marL="1714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Complex indoor environments need robust real-time mapping and navigation.</a:t>
            </a:r>
            <a:endParaRPr sz="1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b="1" lang="en-US" sz="1400"/>
              <a:t>Autonomous Drones:</a:t>
            </a:r>
            <a:endParaRPr sz="1400"/>
          </a:p>
          <a:p>
            <a:pPr indent="-171450" lvl="0" marL="1714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Essential for applications like search and rescue, and inspection.</a:t>
            </a:r>
            <a:endParaRPr/>
          </a:p>
          <a:p>
            <a:pPr indent="-171450" lvl="0" marL="1714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Reliable obstacle detection and avoidance are crucial for safety.</a:t>
            </a:r>
            <a:endParaRPr sz="1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b="1" lang="en-US" sz="1400"/>
              <a:t>Computer Vision:</a:t>
            </a:r>
            <a:endParaRPr sz="1400"/>
          </a:p>
          <a:p>
            <a:pPr indent="-171450" lvl="0" marL="1714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Enhances object detection and interaction.</a:t>
            </a:r>
            <a:endParaRPr sz="1400"/>
          </a:p>
          <a:p>
            <a:pPr indent="-171450" lvl="0" marL="1714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Facial recognition improves security and personalization. 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 sz="1400"/>
          </a:p>
        </p:txBody>
      </p:sp>
      <p:sp>
        <p:nvSpPr>
          <p:cNvPr id="119" name="Google Shape;119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Crazyflie 2.1: AutoNav &amp; Vision</a:t>
            </a:r>
            <a:endParaRPr/>
          </a:p>
        </p:txBody>
      </p:sp>
      <p:sp>
        <p:nvSpPr>
          <p:cNvPr id="120" name="Google Shape;120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1" name="Google Shape;121;p4"/>
          <p:cNvSpPr txBox="1"/>
          <p:nvPr/>
        </p:nvSpPr>
        <p:spPr>
          <a:xfrm>
            <a:off x="838200" y="365126"/>
            <a:ext cx="10515600" cy="592817"/>
          </a:xfrm>
          <a:prstGeom prst="rect">
            <a:avLst/>
          </a:prstGeom>
          <a:solidFill>
            <a:srgbClr val="1E4E79"/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Problem Overview </a:t>
            </a:r>
            <a:endParaRPr/>
          </a:p>
        </p:txBody>
      </p:sp>
      <p:sp>
        <p:nvSpPr>
          <p:cNvPr id="122" name="Google Shape;122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127000">
            <a:solidFill>
              <a:srgbClr val="00B05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4"/>
          <p:cNvSpPr txBox="1"/>
          <p:nvPr/>
        </p:nvSpPr>
        <p:spPr>
          <a:xfrm>
            <a:off x="6096001" y="1271337"/>
            <a:ext cx="5787188" cy="39510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Research Gaps:</a:t>
            </a: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​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Real-time SLAM:​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Struggles with dynamic, cluttered environments.​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Need for robust algorithms for real-time mapping and localization.​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Path Planning:​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Existing algorithms often fail in real-time scenarios.​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Need for efficient, quick path computation in changing environments.​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Multi-sensor Data Integration:​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Complex sensor fusion for accurate navigation.​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Improved techniques needed for cohesive data use.​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On-board Processing:​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Limited capabilities affect performance of computational tasks.​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Optimization of deep learning models for lightweight hardware is crucial.​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Facial Recognition:​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Accuracy impacted by drone movement and lighting.​</a:t>
            </a:r>
            <a:endParaRPr/>
          </a:p>
          <a:p>
            <a:pPr indent="-171450" lvl="0" marL="1714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Need for robust algorithms for real-time recognition.​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Crazyflie 2.1: AutoNav &amp; Vision</a:t>
            </a:r>
            <a:endParaRPr/>
          </a:p>
        </p:txBody>
      </p:sp>
      <p:sp>
        <p:nvSpPr>
          <p:cNvPr id="129" name="Google Shape;129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0" name="Google Shape;130;p5"/>
          <p:cNvSpPr txBox="1"/>
          <p:nvPr/>
        </p:nvSpPr>
        <p:spPr>
          <a:xfrm>
            <a:off x="838200" y="365126"/>
            <a:ext cx="10515600" cy="592817"/>
          </a:xfrm>
          <a:prstGeom prst="rect">
            <a:avLst/>
          </a:prstGeom>
          <a:solidFill>
            <a:srgbClr val="1E4E79"/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Research Objectives </a:t>
            </a:r>
            <a:endParaRPr/>
          </a:p>
        </p:txBody>
      </p:sp>
      <p:sp>
        <p:nvSpPr>
          <p:cNvPr id="131" name="Google Shape;131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127000">
            <a:solidFill>
              <a:srgbClr val="00B05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5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/>
              <a:t>Develop a reliable indoor navigation system for the Crazyflie 2.1 drone.</a:t>
            </a:r>
            <a:endParaRPr sz="2000"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/>
              <a:t>Implement real-time SLAM for dynamic, cluttered environments.</a:t>
            </a:r>
            <a:endParaRPr sz="2000"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/>
              <a:t>Create efficient, real-time path planning using the A* algorithm.</a:t>
            </a:r>
            <a:endParaRPr sz="2000"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/>
              <a:t>Integrate multiple sensor data for accurate obstacle detection and avoidance.</a:t>
            </a:r>
            <a:endParaRPr sz="2000"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/>
              <a:t>Optimize computer vision models for object detection and facial recognition.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/>
              <a:t>Ensure robust on-board processing using the AI Deck for real-time tasks.</a:t>
            </a:r>
            <a:endParaRPr sz="2000"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 sz="2000"/>
              <a:t>Test and validate the system in various indoor environments.</a:t>
            </a:r>
            <a:endParaRPr/>
          </a:p>
          <a:p>
            <a:pPr indent="-330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Crazyflie 2.1: AutoNav &amp; Vision</a:t>
            </a:r>
            <a:endParaRPr/>
          </a:p>
        </p:txBody>
      </p:sp>
      <p:sp>
        <p:nvSpPr>
          <p:cNvPr id="139" name="Google Shape;139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0" name="Google Shape;140;p6"/>
          <p:cNvSpPr txBox="1"/>
          <p:nvPr/>
        </p:nvSpPr>
        <p:spPr>
          <a:xfrm>
            <a:off x="838200" y="365126"/>
            <a:ext cx="10515600" cy="592817"/>
          </a:xfrm>
          <a:prstGeom prst="rect">
            <a:avLst/>
          </a:prstGeom>
          <a:solidFill>
            <a:srgbClr val="1E4E79"/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Brainstorming</a:t>
            </a:r>
            <a:endParaRPr/>
          </a:p>
        </p:txBody>
      </p:sp>
      <p:sp>
        <p:nvSpPr>
          <p:cNvPr id="141" name="Google Shape;141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127000">
            <a:solidFill>
              <a:srgbClr val="00B05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room with a drawing of a person&#10;&#10;Description automatically generated" id="142" name="Google Shape;14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2881" y="1319973"/>
            <a:ext cx="3039116" cy="217508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mall drone with propellers and a computer&#10;&#10;Description automatically generated" id="143" name="Google Shape;143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27534" y="1127613"/>
            <a:ext cx="7390357" cy="28856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144" name="Google Shape;144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7222" y="3948193"/>
            <a:ext cx="4491859" cy="2768147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6"/>
          <p:cNvSpPr txBox="1"/>
          <p:nvPr/>
        </p:nvSpPr>
        <p:spPr>
          <a:xfrm>
            <a:off x="702492" y="3529534"/>
            <a:ext cx="31522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SLAM and Path Planning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6"/>
          <p:cNvSpPr txBox="1"/>
          <p:nvPr/>
        </p:nvSpPr>
        <p:spPr>
          <a:xfrm>
            <a:off x="5354053" y="4014537"/>
            <a:ext cx="6083967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Hardware and software configurations of the autonomous flying Crazyflie</a:t>
            </a:r>
            <a:endParaRPr/>
          </a:p>
        </p:txBody>
      </p:sp>
      <p:sp>
        <p:nvSpPr>
          <p:cNvPr id="147" name="Google Shape;147;p6"/>
          <p:cNvSpPr txBox="1"/>
          <p:nvPr/>
        </p:nvSpPr>
        <p:spPr>
          <a:xfrm>
            <a:off x="4788568" y="5189621"/>
            <a:ext cx="1588168" cy="6924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Yolov8 face detection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Crazyflie 2.1: AutoNav &amp; Vision</a:t>
            </a:r>
            <a:endParaRPr/>
          </a:p>
        </p:txBody>
      </p:sp>
      <p:sp>
        <p:nvSpPr>
          <p:cNvPr id="153" name="Google Shape;153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4" name="Google Shape;154;p9"/>
          <p:cNvSpPr txBox="1"/>
          <p:nvPr/>
        </p:nvSpPr>
        <p:spPr>
          <a:xfrm>
            <a:off x="838200" y="365126"/>
            <a:ext cx="10515600" cy="592817"/>
          </a:xfrm>
          <a:prstGeom prst="rect">
            <a:avLst/>
          </a:prstGeom>
          <a:solidFill>
            <a:srgbClr val="1E4E79"/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1"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Secondary Research  </a:t>
            </a:r>
            <a:endParaRPr/>
          </a:p>
        </p:txBody>
      </p:sp>
      <p:sp>
        <p:nvSpPr>
          <p:cNvPr id="155" name="Google Shape;155;p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127000">
            <a:solidFill>
              <a:srgbClr val="00B05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9"/>
          <p:cNvSpPr txBox="1"/>
          <p:nvPr>
            <p:ph idx="1" type="body"/>
          </p:nvPr>
        </p:nvSpPr>
        <p:spPr>
          <a:xfrm>
            <a:off x="397043" y="1157079"/>
            <a:ext cx="11446041" cy="51053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US" sz="1600"/>
              <a:t>Quantitative and Qualitative Comparison</a:t>
            </a:r>
            <a:r>
              <a:rPr lang="en-US" sz="1600"/>
              <a:t>:</a:t>
            </a:r>
            <a:endParaRPr sz="16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/>
              <a:t>Review of recent advancements in drone autonomy, focusing on the integration of deep learning models for navigation.</a:t>
            </a:r>
            <a:endParaRPr sz="16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/>
              <a:t>Analysis of existing SLAM methods and their application in indoor environments.</a:t>
            </a:r>
            <a:endParaRPr sz="16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/>
              <a:t>Comparison of various path planning algorithms and their suitability for drone navigation.</a:t>
            </a: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US" sz="1600"/>
              <a:t>Relevant Research Papers</a:t>
            </a:r>
            <a:r>
              <a:rPr lang="en-US" sz="1600"/>
              <a:t>:</a:t>
            </a:r>
            <a:endParaRPr sz="16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b="1" lang="en-US" sz="1600"/>
              <a:t>Flying Free: A Research Overview of Deep Learning in Drone Navigation Autonomy</a:t>
            </a:r>
            <a:r>
              <a:rPr lang="en-US" sz="1600"/>
              <a:t> by Lee et al. (2021): This paper discusses the progress in deep learning approaches for drone navigation, highlighting key research works and areas for future development (</a:t>
            </a:r>
            <a:r>
              <a:rPr lang="en-US" sz="1600" u="sng">
                <a:solidFill>
                  <a:schemeClr val="hlink"/>
                </a:solidFill>
                <a:hlinkClick r:id="rId3"/>
              </a:rPr>
              <a:t>MDPI</a:t>
            </a:r>
            <a:r>
              <a:rPr lang="en-US" sz="1600"/>
              <a:t>) .</a:t>
            </a:r>
            <a:endParaRPr sz="16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b="1" lang="en-US" sz="1600"/>
              <a:t>BatDeck: Advancing Nano-drone Navigation with Low-power Ultrasound-based Obstacle Avoidance</a:t>
            </a:r>
            <a:r>
              <a:rPr lang="en-US" sz="1600"/>
              <a:t>: This paper explores the use of ultrasound for obstacle avoidance in nano-drones, providing insights into sensor performance and algorithm implementation (</a:t>
            </a:r>
            <a:r>
              <a:rPr lang="en-US" sz="1600" u="sng">
                <a:solidFill>
                  <a:schemeClr val="hlink"/>
                </a:solidFill>
                <a:hlinkClick r:id="rId4"/>
              </a:rPr>
              <a:t>ar5iv</a:t>
            </a:r>
            <a:r>
              <a:rPr lang="en-US" sz="1600"/>
              <a:t>) .</a:t>
            </a:r>
            <a:endParaRPr sz="16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b="1" lang="en-US" sz="1600"/>
              <a:t>Real-Time Onboard Object Detection Using YOLOv8 on UAVs</a:t>
            </a:r>
            <a:r>
              <a:rPr lang="en-US" sz="1600"/>
              <a:t>: This study demonstrates the application of the YOLOv8 model for onboard object detection, emphasizing its real-time capabilities and accuracy.</a:t>
            </a: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Crazyflie 2.1: AutoNav &amp; Vision</a:t>
            </a:r>
            <a:endParaRPr/>
          </a:p>
        </p:txBody>
      </p:sp>
      <p:sp>
        <p:nvSpPr>
          <p:cNvPr id="162" name="Google Shape;162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3" name="Google Shape;163;p10"/>
          <p:cNvSpPr txBox="1"/>
          <p:nvPr/>
        </p:nvSpPr>
        <p:spPr>
          <a:xfrm>
            <a:off x="838200" y="365126"/>
            <a:ext cx="10515600" cy="592817"/>
          </a:xfrm>
          <a:prstGeom prst="rect">
            <a:avLst/>
          </a:prstGeom>
          <a:solidFill>
            <a:srgbClr val="1E4E79"/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1"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Primary Research</a:t>
            </a:r>
            <a:endParaRPr/>
          </a:p>
        </p:txBody>
      </p:sp>
      <p:sp>
        <p:nvSpPr>
          <p:cNvPr id="164" name="Google Shape;164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127000">
            <a:solidFill>
              <a:srgbClr val="00B05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0"/>
          <p:cNvSpPr txBox="1"/>
          <p:nvPr>
            <p:ph idx="1" type="body"/>
          </p:nvPr>
        </p:nvSpPr>
        <p:spPr>
          <a:xfrm>
            <a:off x="838200" y="1253331"/>
            <a:ext cx="10748210" cy="49368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-US" sz="1600"/>
              <a:t>Experimentation with Crazyflie 2.1 Drone</a:t>
            </a:r>
            <a:r>
              <a:rPr lang="en-US" sz="1600"/>
              <a:t>:</a:t>
            </a:r>
            <a:endParaRPr/>
          </a:p>
          <a:p>
            <a:pPr indent="-342900" lvl="1" marL="8001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ourier New"/>
              <a:buChar char="o"/>
            </a:pPr>
            <a:r>
              <a:rPr lang="en-US" sz="1050"/>
              <a:t>Conducting flight tests to evaluate the drone's stability and maneuverability.</a:t>
            </a:r>
            <a:endParaRPr/>
          </a:p>
          <a:p>
            <a:pPr indent="-342900" lvl="1" marL="8001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ourier New"/>
              <a:buChar char="o"/>
            </a:pPr>
            <a:r>
              <a:rPr lang="en-US" sz="1050"/>
              <a:t>Implementing and testing obstacle detection using the Multi-ranger Deck.</a:t>
            </a:r>
            <a:endParaRPr/>
          </a:p>
          <a:p>
            <a:pPr indent="-342900" lvl="1" marL="8001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ourier New"/>
              <a:buChar char="o"/>
            </a:pPr>
            <a:r>
              <a:rPr lang="en-US" sz="1050"/>
              <a:t>Assessing low-altitude control using the Flow Deck.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-US" sz="1600"/>
              <a:t>SLAM Implementation</a:t>
            </a:r>
            <a:r>
              <a:rPr lang="en-US" sz="1600"/>
              <a:t>:</a:t>
            </a:r>
            <a:endParaRPr/>
          </a:p>
          <a:p>
            <a:pPr indent="-342900" lvl="1" marL="8001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ourier New"/>
              <a:buChar char="o"/>
            </a:pPr>
            <a:r>
              <a:rPr lang="en-US" sz="1050"/>
              <a:t>Developing algorithms for Simultaneous Localization and Mapping (SLAM) to create real-time 2D maps.</a:t>
            </a:r>
            <a:endParaRPr/>
          </a:p>
          <a:p>
            <a:pPr indent="-342900" lvl="1" marL="8001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ourier New"/>
              <a:buChar char="o"/>
            </a:pPr>
            <a:r>
              <a:rPr lang="en-US" sz="1050"/>
              <a:t>Testing SLAM accuracy and efficiency in various indoor environments.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-US" sz="1600"/>
              <a:t>Computer Vision with YOLOv8</a:t>
            </a:r>
            <a:r>
              <a:rPr lang="en-US" sz="1600"/>
              <a:t>:</a:t>
            </a:r>
            <a:endParaRPr/>
          </a:p>
          <a:p>
            <a:pPr indent="-342900" lvl="1" marL="8001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ourier New"/>
              <a:buChar char="o"/>
            </a:pPr>
            <a:r>
              <a:rPr lang="en-US" sz="1050"/>
              <a:t>Training the YOLOv8 model for object detection and facial recognition.</a:t>
            </a:r>
            <a:endParaRPr/>
          </a:p>
          <a:p>
            <a:pPr indent="-342900" lvl="1" marL="8001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ourier New"/>
              <a:buChar char="o"/>
            </a:pPr>
            <a:r>
              <a:rPr lang="en-US" sz="1050"/>
              <a:t>Integrating the AI Deck for onboard processing and evaluating real-time performance.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-US" sz="1600"/>
              <a:t>Path Planning with A Algorithm:</a:t>
            </a:r>
            <a:endParaRPr/>
          </a:p>
          <a:p>
            <a:pPr indent="-342900" lvl="1" marL="8001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ourier New"/>
              <a:buChar char="o"/>
            </a:pPr>
            <a:r>
              <a:rPr lang="en-US" sz="1050"/>
              <a:t>Implementing the A* algorithm for path planning based on SLAM-generated maps.</a:t>
            </a:r>
            <a:endParaRPr/>
          </a:p>
          <a:p>
            <a:pPr indent="-342900" lvl="1" marL="8001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ourier New"/>
              <a:buChar char="o"/>
            </a:pPr>
            <a:r>
              <a:rPr lang="en-US" sz="1050"/>
              <a:t>Testing the algorithm's effectiveness in navigating complex environments and avoiding obstacles.</a:t>
            </a:r>
            <a:endParaRPr/>
          </a:p>
          <a:p>
            <a:pPr indent="-1270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Crazyflie 2.1: AutoNav &amp; Vision</a:t>
            </a:r>
            <a:endParaRPr/>
          </a:p>
        </p:txBody>
      </p:sp>
      <p:sp>
        <p:nvSpPr>
          <p:cNvPr id="172" name="Google Shape;172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3" name="Google Shape;173;p11"/>
          <p:cNvSpPr txBox="1"/>
          <p:nvPr/>
        </p:nvSpPr>
        <p:spPr>
          <a:xfrm>
            <a:off x="838200" y="365126"/>
            <a:ext cx="10515600" cy="592817"/>
          </a:xfrm>
          <a:prstGeom prst="rect">
            <a:avLst/>
          </a:prstGeom>
          <a:solidFill>
            <a:srgbClr val="1E4E79"/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1"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Expected Outcomes</a:t>
            </a:r>
            <a:endParaRPr/>
          </a:p>
        </p:txBody>
      </p:sp>
      <p:sp>
        <p:nvSpPr>
          <p:cNvPr id="174" name="Google Shape;174;p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cap="flat" cmpd="sng" w="127000">
            <a:solidFill>
              <a:srgbClr val="00B05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11"/>
          <p:cNvSpPr txBox="1"/>
          <p:nvPr>
            <p:ph idx="1" type="body"/>
          </p:nvPr>
        </p:nvSpPr>
        <p:spPr>
          <a:xfrm>
            <a:off x="838200" y="1253331"/>
            <a:ext cx="7492584" cy="32270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US" sz="1800"/>
              <a:t>Enhanced Drone Stability and Control: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US" sz="1800"/>
              <a:t>Accurate Object Detection and Recognition: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US" sz="1800"/>
              <a:t>Real-Time Mapping and Localization: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US" sz="1800"/>
              <a:t>Efficient Path Planning and Navigation: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US" sz="1800"/>
              <a:t>Integration of Autonomous Control Framework: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2020-07-07T07:44:26Z</dcterms:created>
  <dc:creator>Archana Bhise (Dr.)</dc:creator>
</cp:coreProperties>
</file>